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ACA801-47BB-412F-8044-9BCFF4D70D64}" type="datetimeFigureOut">
              <a:rPr lang="it-IT" smtClean="0"/>
              <a:t>31/10/2013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52EC87-F09C-4ED3-836B-AF25B0B9312E}" type="slidenum">
              <a:rPr lang="it-IT" smtClean="0"/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821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egnaposto immagin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82947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20F657E-92A4-406F-8562-936EDA0F2573}" type="slidenum">
              <a:rPr lang="it-IT" smtClean="0">
                <a:solidFill>
                  <a:prstClr val="black"/>
                </a:solidFill>
              </a:rPr>
              <a:pPr/>
              <a:t>1</a:t>
            </a:fld>
            <a:endParaRPr lang="it-IT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lIns="45720" tIns="0" rIns="45720" bIns="0" rtlCol="0" anchor="b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788"/>
            <a:ext cx="1984375" cy="273050"/>
          </a:xfrm>
        </p:spPr>
        <p:txBody>
          <a:bodyPr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25" y="6300788"/>
            <a:ext cx="3813175" cy="273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638" y="6300788"/>
            <a:ext cx="685800" cy="273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B52A62C-95DF-4652-B592-5B74F89A6DBC}" type="slidenum">
              <a:rPr lang="en-US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dirty="0">
              <a:solidFill>
                <a:srgbClr val="584D2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5182290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7"/>
          </p:nvPr>
        </p:nvSpPr>
        <p:spPr>
          <a:xfrm>
            <a:off x="914400" y="6324600"/>
            <a:ext cx="2590800" cy="2587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8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6A19779-3DD1-44AE-A2F5-7DEFBB77B214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425044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>
          <a:xfrm>
            <a:off x="914400" y="6324600"/>
            <a:ext cx="2590800" cy="2587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189C414-A56B-4C57-B41D-5A0E6FBD3556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39170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914400" y="6324600"/>
            <a:ext cx="2590800" cy="2587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C8B12CC-A381-4457-A657-16FE01BF4B20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7067417"/>
      </p:ext>
    </p:extLst>
  </p:cSld>
  <p:clrMapOvr>
    <a:masterClrMapping/>
  </p:clrMapOvr>
  <p:transition spd="slow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914400" y="6324600"/>
            <a:ext cx="2590800" cy="2587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6C453A-A0D0-4CED-A575-CF6636116110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86223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324600"/>
            <a:ext cx="2590800" cy="2587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834B8B-BE38-4516-A092-6AA5B6DE50A4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526413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/>
        </p:nvGrpSpPr>
        <p:grpSpPr bwMode="auto">
          <a:xfrm rot="-178369">
            <a:off x="628650" y="506413"/>
            <a:ext cx="3851275" cy="5514975"/>
            <a:chOff x="1524000" y="381000"/>
            <a:chExt cx="3657600" cy="4737978"/>
          </a:xfrm>
        </p:grpSpPr>
        <p:sp>
          <p:nvSpPr>
            <p:cNvPr id="6" name="Rectangle 9"/>
            <p:cNvSpPr/>
            <p:nvPr userDrawn="1"/>
          </p:nvSpPr>
          <p:spPr>
            <a:xfrm>
              <a:off x="1512346" y="380443"/>
              <a:ext cx="3657600" cy="47243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noProof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6"/>
          </p:nvPr>
        </p:nvSpPr>
        <p:spPr>
          <a:xfrm>
            <a:off x="914400" y="6324600"/>
            <a:ext cx="2590800" cy="2587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7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41E8D8E-5637-4067-9F53-C4544AD3476B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2901249"/>
      </p:ext>
    </p:extLst>
  </p:cSld>
  <p:clrMapOvr>
    <a:masterClrMapping/>
  </p:clrMapOvr>
  <p:transition spd="slow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magini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3"/>
          <p:cNvGrpSpPr>
            <a:grpSpLocks/>
          </p:cNvGrpSpPr>
          <p:nvPr/>
        </p:nvGrpSpPr>
        <p:grpSpPr bwMode="auto">
          <a:xfrm rot="-385649">
            <a:off x="312738" y="3521075"/>
            <a:ext cx="4089400" cy="3025775"/>
            <a:chOff x="1524000" y="381000"/>
            <a:chExt cx="3657600" cy="4737978"/>
          </a:xfrm>
        </p:grpSpPr>
        <p:sp>
          <p:nvSpPr>
            <p:cNvPr id="7" name="Rectangle 14"/>
            <p:cNvSpPr/>
            <p:nvPr userDrawn="1"/>
          </p:nvSpPr>
          <p:spPr>
            <a:xfrm>
              <a:off x="1514997" y="371681"/>
              <a:ext cx="3657600" cy="472554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 rot="232774">
            <a:off x="169863" y="241300"/>
            <a:ext cx="4087812" cy="3025775"/>
            <a:chOff x="1524000" y="381000"/>
            <a:chExt cx="3657600" cy="4737978"/>
          </a:xfrm>
        </p:grpSpPr>
        <p:sp>
          <p:nvSpPr>
            <p:cNvPr id="10" name="Rectangle 10"/>
            <p:cNvSpPr/>
            <p:nvPr userDrawn="1"/>
          </p:nvSpPr>
          <p:spPr>
            <a:xfrm>
              <a:off x="1523760" y="381014"/>
              <a:ext cx="3657600" cy="47255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11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noProof="0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8"/>
          </p:nvPr>
        </p:nvSpPr>
        <p:spPr>
          <a:xfrm>
            <a:off x="914400" y="6324600"/>
            <a:ext cx="2590800" cy="2587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9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2B2F33-9D0B-4209-97A2-0E3EF524BA8B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601221"/>
      </p:ext>
    </p:extLst>
  </p:cSld>
  <p:clrMapOvr>
    <a:masterClrMapping/>
  </p:clrMapOvr>
  <p:transition spd="slow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 rot="232774">
            <a:off x="2058988" y="379413"/>
            <a:ext cx="5032375" cy="3443287"/>
            <a:chOff x="1524000" y="381000"/>
            <a:chExt cx="3657600" cy="4737978"/>
          </a:xfrm>
        </p:grpSpPr>
        <p:sp>
          <p:nvSpPr>
            <p:cNvPr id="6" name="Rectangle 9"/>
            <p:cNvSpPr/>
            <p:nvPr userDrawn="1"/>
          </p:nvSpPr>
          <p:spPr>
            <a:xfrm>
              <a:off x="1523766" y="381015"/>
              <a:ext cx="3657600" cy="47248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noProof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>
          <a:xfrm>
            <a:off x="914400" y="6324600"/>
            <a:ext cx="2590800" cy="2587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96F160-367B-42A9-A0EA-D9E7457E19AD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757128"/>
      </p:ext>
    </p:extLst>
  </p:cSld>
  <p:clrMapOvr>
    <a:masterClrMapping/>
  </p:clrMapOvr>
  <p:transition spd="slow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magini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3"/>
          <p:cNvGrpSpPr>
            <a:grpSpLocks/>
          </p:cNvGrpSpPr>
          <p:nvPr/>
        </p:nvGrpSpPr>
        <p:grpSpPr bwMode="auto">
          <a:xfrm rot="-180000">
            <a:off x="114300" y="115888"/>
            <a:ext cx="3968750" cy="3705225"/>
            <a:chOff x="1524000" y="381000"/>
            <a:chExt cx="3657600" cy="4737978"/>
          </a:xfrm>
        </p:grpSpPr>
        <p:sp>
          <p:nvSpPr>
            <p:cNvPr id="7" name="Rectangle 14"/>
            <p:cNvSpPr/>
            <p:nvPr userDrawn="1"/>
          </p:nvSpPr>
          <p:spPr>
            <a:xfrm>
              <a:off x="1512580" y="380160"/>
              <a:ext cx="3657600" cy="472376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8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grpSp>
        <p:nvGrpSpPr>
          <p:cNvPr id="9" name="Group 9"/>
          <p:cNvGrpSpPr>
            <a:grpSpLocks/>
          </p:cNvGrpSpPr>
          <p:nvPr/>
        </p:nvGrpSpPr>
        <p:grpSpPr bwMode="auto">
          <a:xfrm rot="360000">
            <a:off x="4165600" y="323850"/>
            <a:ext cx="4792663" cy="3443288"/>
            <a:chOff x="1524000" y="381000"/>
            <a:chExt cx="3657600" cy="4737978"/>
          </a:xfrm>
        </p:grpSpPr>
        <p:sp>
          <p:nvSpPr>
            <p:cNvPr id="10" name="Rectangle 10"/>
            <p:cNvSpPr/>
            <p:nvPr userDrawn="1"/>
          </p:nvSpPr>
          <p:spPr>
            <a:xfrm>
              <a:off x="1523620" y="381036"/>
              <a:ext cx="3657600" cy="472487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11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noProof="0"/>
          </a:p>
        </p:txBody>
      </p: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9"/>
          </p:nvPr>
        </p:nvSpPr>
        <p:spPr>
          <a:xfrm>
            <a:off x="914400" y="6324600"/>
            <a:ext cx="2590800" cy="2587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20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E562E0-50C0-4F95-A935-244C44DE3A24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084622"/>
      </p:ext>
    </p:extLst>
  </p:cSld>
  <p:clrMapOvr>
    <a:masterClrMapping/>
  </p:clrMapOvr>
  <p:transition spd="slow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324600"/>
            <a:ext cx="2590800" cy="2587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DBDE8FA-7FC1-420D-803B-5A740B64D631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6281118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324600"/>
            <a:ext cx="2590800" cy="2587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F27C741-8FF5-41B5-9F63-3D61575B6FBA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943738"/>
      </p:ext>
    </p:extLst>
  </p:cSld>
  <p:clrMapOvr>
    <a:masterClrMapping/>
  </p:clrMapOvr>
  <p:transition spd="slow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324600"/>
            <a:ext cx="2590800" cy="2587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5CE60A5-47C1-40CA-873C-0DB2C2D685BB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282096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filig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>
          <a:xfrm>
            <a:off x="457200" y="6299200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3962400" y="6299200"/>
            <a:ext cx="3810000" cy="273050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8264525" y="6311900"/>
            <a:ext cx="685800" cy="265113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EA3340E-EB31-4635-86E0-4036896B5B26}" type="slidenum">
              <a:rPr lang="it-IT">
                <a:solidFill>
                  <a:prstClr val="black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6721709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lIns="45720" tIns="0" rIns="45720" bIns="0" rtlCol="0" anchor="b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tIns="0" rIns="45720" bIns="0" rtlCol="0">
            <a:normAutofit/>
          </a:bodyPr>
          <a:lstStyle>
            <a:lvl1pPr marL="0" indent="0">
              <a:spcBef>
                <a:spcPct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6324600"/>
            <a:ext cx="2590800" cy="2587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BFF1D93-3BCC-44F2-BB48-E470602F760F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0766954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zione con filig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>
          <a:xfrm>
            <a:off x="914400" y="6324600"/>
            <a:ext cx="2590800" cy="2587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D563D7-ADBC-4978-9BC8-013E2650DD86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3695542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zione con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8"/>
          <p:cNvGrpSpPr>
            <a:grpSpLocks/>
          </p:cNvGrpSpPr>
          <p:nvPr/>
        </p:nvGrpSpPr>
        <p:grpSpPr bwMode="auto">
          <a:xfrm rot="-360000">
            <a:off x="654050" y="444500"/>
            <a:ext cx="5416550" cy="3630613"/>
            <a:chOff x="1524000" y="381000"/>
            <a:chExt cx="3657600" cy="4737978"/>
          </a:xfrm>
        </p:grpSpPr>
        <p:sp>
          <p:nvSpPr>
            <p:cNvPr id="6" name="Rectangle 9"/>
            <p:cNvSpPr/>
            <p:nvPr userDrawn="1"/>
          </p:nvSpPr>
          <p:spPr>
            <a:xfrm>
              <a:off x="1518332" y="373560"/>
              <a:ext cx="3657600" cy="472347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  <p:sp>
          <p:nvSpPr>
            <p:cNvPr id="7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>
                <a:solidFill>
                  <a:prstClr val="white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>
              <a:buNone/>
              <a:defRPr/>
            </a:lvl1pPr>
          </a:lstStyle>
          <a:p>
            <a:pPr lvl="0"/>
            <a:r>
              <a:rPr lang="it-IT" noProof="0" smtClean="0"/>
              <a:t>Fare clic sull'icona per inserire un'immagine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>
          <a:xfrm>
            <a:off x="914400" y="6324600"/>
            <a:ext cx="2590800" cy="2587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69AFA64-4552-4202-9A5C-009D346F2F23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680171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324600"/>
            <a:ext cx="2590800" cy="2587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ED7AB3C-D955-4F90-A4B1-8A6E921DB729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3246013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7263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16488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11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7263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13" descr="Comparison-Underline.pn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16488" y="1897063"/>
            <a:ext cx="3228975" cy="14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1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914400" y="6324600"/>
            <a:ext cx="2590800" cy="2587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2F7E1D7-8150-4DD5-AD20-8A4E363FF86A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2734852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to, sopra e sot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5"/>
          </p:nvPr>
        </p:nvSpPr>
        <p:spPr>
          <a:xfrm>
            <a:off x="914400" y="6324600"/>
            <a:ext cx="2590800" cy="2587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7521575" y="5476875"/>
            <a:ext cx="1482725" cy="850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8BD073-B505-4E5A-B95F-437CF7A765D3}" type="slidenum">
              <a:rPr lang="it-IT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it-IT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199674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8.pn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7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503238"/>
            <a:ext cx="7315200" cy="868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1735138"/>
            <a:ext cx="7313613" cy="405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6592888"/>
            <a:ext cx="1981200" cy="265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i="0">
                <a:solidFill>
                  <a:schemeClr val="tx1"/>
                </a:solidFill>
                <a:latin typeface="Gill Sans"/>
                <a:cs typeface="Gill San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>
                <a:solidFill>
                  <a:prstClr val="black"/>
                </a:solidFill>
              </a:rPr>
              <a:t>12-10-2012</a:t>
            </a:r>
            <a:endParaRPr lang="it-IT" sz="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9145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ransition spd="slow"/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600" b="1" kern="1200">
          <a:solidFill>
            <a:schemeClr val="tx1"/>
          </a:solidFill>
          <a:latin typeface="Rough_Typewriter"/>
          <a:ea typeface="Rough_Typewriter"/>
          <a:cs typeface="Rough_Typewriter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600" b="1">
          <a:solidFill>
            <a:schemeClr val="tx1"/>
          </a:solidFill>
          <a:latin typeface="Rough_Typewriter"/>
          <a:ea typeface="Rough_Typewriter"/>
          <a:cs typeface="Rough_Typewriter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600" b="1">
          <a:solidFill>
            <a:schemeClr val="tx1"/>
          </a:solidFill>
          <a:latin typeface="Rough_Typewriter"/>
          <a:ea typeface="Rough_Typewriter"/>
          <a:cs typeface="Rough_Typewriter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600" b="1">
          <a:solidFill>
            <a:schemeClr val="tx1"/>
          </a:solidFill>
          <a:latin typeface="Rough_Typewriter"/>
          <a:ea typeface="Rough_Typewriter"/>
          <a:cs typeface="Rough_Typewriter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600" b="1">
          <a:solidFill>
            <a:schemeClr val="tx1"/>
          </a:solidFill>
          <a:latin typeface="Rough_Typewriter"/>
          <a:ea typeface="Rough_Typewriter"/>
          <a:cs typeface="Rough_Typewriter"/>
        </a:defRPr>
      </a:lvl5pPr>
      <a:lvl6pPr marL="457200" algn="ctr" rtl="0" fontAlgn="base">
        <a:spcBef>
          <a:spcPct val="0"/>
        </a:spcBef>
        <a:spcAft>
          <a:spcPct val="0"/>
        </a:spcAft>
        <a:defRPr sz="4600" b="1">
          <a:solidFill>
            <a:schemeClr val="tx1"/>
          </a:solidFill>
          <a:latin typeface="Rough_Typewriter"/>
          <a:ea typeface="Rough_Typewriter"/>
          <a:cs typeface="Rough_Typewriter"/>
        </a:defRPr>
      </a:lvl6pPr>
      <a:lvl7pPr marL="914400" algn="ctr" rtl="0" fontAlgn="base">
        <a:spcBef>
          <a:spcPct val="0"/>
        </a:spcBef>
        <a:spcAft>
          <a:spcPct val="0"/>
        </a:spcAft>
        <a:defRPr sz="4600" b="1">
          <a:solidFill>
            <a:schemeClr val="tx1"/>
          </a:solidFill>
          <a:latin typeface="Rough_Typewriter"/>
          <a:ea typeface="Rough_Typewriter"/>
          <a:cs typeface="Rough_Typewriter"/>
        </a:defRPr>
      </a:lvl7pPr>
      <a:lvl8pPr marL="1371600" algn="ctr" rtl="0" fontAlgn="base">
        <a:spcBef>
          <a:spcPct val="0"/>
        </a:spcBef>
        <a:spcAft>
          <a:spcPct val="0"/>
        </a:spcAft>
        <a:defRPr sz="4600" b="1">
          <a:solidFill>
            <a:schemeClr val="tx1"/>
          </a:solidFill>
          <a:latin typeface="Rough_Typewriter"/>
          <a:ea typeface="Rough_Typewriter"/>
          <a:cs typeface="Rough_Typewriter"/>
        </a:defRPr>
      </a:lvl8pPr>
      <a:lvl9pPr marL="1828800" algn="ctr" rtl="0" fontAlgn="base">
        <a:spcBef>
          <a:spcPct val="0"/>
        </a:spcBef>
        <a:spcAft>
          <a:spcPct val="0"/>
        </a:spcAft>
        <a:defRPr sz="4600" b="1">
          <a:solidFill>
            <a:schemeClr val="tx1"/>
          </a:solidFill>
          <a:latin typeface="Rough_Typewriter"/>
          <a:ea typeface="Rough_Typewriter"/>
          <a:cs typeface="Rough_Typewriter"/>
        </a:defRPr>
      </a:lvl9pPr>
    </p:titleStyle>
    <p:bodyStyle>
      <a:lvl1pPr marL="463550" indent="-463550" algn="l" rtl="0" eaLnBrk="0" fontAlgn="base" hangingPunct="0">
        <a:spcBef>
          <a:spcPts val="2000"/>
        </a:spcBef>
        <a:spcAft>
          <a:spcPct val="0"/>
        </a:spcAft>
        <a:buSzPct val="90000"/>
        <a:buBlip>
          <a:blip r:embed="rId22"/>
        </a:buBlip>
        <a:defRPr sz="2400" kern="1200">
          <a:solidFill>
            <a:schemeClr val="tx1"/>
          </a:solidFill>
          <a:latin typeface="Rough_Typewriter"/>
          <a:ea typeface="Rough_Typewriter"/>
          <a:cs typeface="Rough_Typewriter"/>
        </a:defRPr>
      </a:lvl1pPr>
      <a:lvl2pPr marL="914400" indent="-457200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3"/>
        </a:buBlip>
        <a:defRPr sz="2200" kern="1200">
          <a:solidFill>
            <a:schemeClr val="tx1"/>
          </a:solidFill>
          <a:latin typeface="Rough_Typewriter"/>
          <a:ea typeface="Rough_Typewriter"/>
          <a:cs typeface="Rough_Typewriter"/>
        </a:defRPr>
      </a:lvl2pPr>
      <a:lvl3pPr marL="1255713" indent="-341313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4"/>
        </a:buBlip>
        <a:defRPr sz="2000" kern="1200">
          <a:solidFill>
            <a:schemeClr val="tx1"/>
          </a:solidFill>
          <a:latin typeface="Rough_Typewriter"/>
          <a:ea typeface="Rough_Typewriter"/>
          <a:cs typeface="Rough_Typewriter"/>
        </a:defRPr>
      </a:lvl3pPr>
      <a:lvl4pPr marL="1597025" indent="-341313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4"/>
        </a:buBlip>
        <a:defRPr kern="1200">
          <a:solidFill>
            <a:schemeClr val="tx1"/>
          </a:solidFill>
          <a:latin typeface="Rough_Typewriter"/>
          <a:ea typeface="Rough_Typewriter"/>
          <a:cs typeface="Rough_Typewriter"/>
        </a:defRPr>
      </a:lvl4pPr>
      <a:lvl5pPr marL="1938338" indent="-341313" algn="l" rtl="0" eaLnBrk="0" fontAlgn="base" hangingPunct="0">
        <a:spcBef>
          <a:spcPts val="600"/>
        </a:spcBef>
        <a:spcAft>
          <a:spcPct val="0"/>
        </a:spcAft>
        <a:buSzPct val="90000"/>
        <a:buBlip>
          <a:blip r:embed="rId24"/>
        </a:buBlip>
        <a:defRPr kern="1200">
          <a:solidFill>
            <a:schemeClr val="tx1"/>
          </a:solidFill>
          <a:latin typeface="Rough_Typewriter"/>
          <a:ea typeface="Rough_Typewriter"/>
          <a:cs typeface="Rough_Typewriter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922" name="Group 7"/>
          <p:cNvGrpSpPr>
            <a:grpSpLocks/>
          </p:cNvGrpSpPr>
          <p:nvPr/>
        </p:nvGrpSpPr>
        <p:grpSpPr bwMode="auto">
          <a:xfrm>
            <a:off x="692150" y="1470025"/>
            <a:ext cx="1509713" cy="2265363"/>
            <a:chOff x="3025" y="1460"/>
            <a:chExt cx="6052402" cy="1244360"/>
          </a:xfrm>
        </p:grpSpPr>
        <p:sp>
          <p:nvSpPr>
            <p:cNvPr id="33" name="Rounded Rectangle 32"/>
            <p:cNvSpPr/>
            <p:nvPr/>
          </p:nvSpPr>
          <p:spPr>
            <a:xfrm>
              <a:off x="3025" y="1460"/>
              <a:ext cx="6052402" cy="85282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1400" dirty="0">
                  <a:solidFill>
                    <a:prstClr val="white"/>
                  </a:solidFill>
                </a:rPr>
                <a:t>SP 31/12/2013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sz="1000" b="1" dirty="0">
                <a:solidFill>
                  <a:prstClr val="white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1000" b="1" dirty="0">
                  <a:solidFill>
                    <a:prstClr val="white"/>
                  </a:solidFill>
                </a:rPr>
                <a:t>Attivo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900" dirty="0">
                  <a:solidFill>
                    <a:srgbClr val="002060"/>
                  </a:solidFill>
                </a:rPr>
                <a:t>Banca c/c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sz="1000" dirty="0">
                <a:solidFill>
                  <a:prstClr val="white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1000" b="1" dirty="0">
                  <a:solidFill>
                    <a:prstClr val="white"/>
                  </a:solidFill>
                </a:rPr>
                <a:t>Passivo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900" dirty="0">
                  <a:solidFill>
                    <a:srgbClr val="002060"/>
                  </a:solidFill>
                </a:rPr>
                <a:t>Banca c/c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900" dirty="0">
                  <a:solidFill>
                    <a:prstClr val="black"/>
                  </a:solidFill>
                </a:rPr>
                <a:t>-Utile/Perdita </a:t>
              </a:r>
              <a:r>
                <a:rPr lang="it-IT" sz="900" dirty="0" err="1">
                  <a:solidFill>
                    <a:prstClr val="black"/>
                  </a:solidFill>
                </a:rPr>
                <a:t>prec</a:t>
              </a:r>
              <a:endParaRPr lang="it-IT" sz="900" dirty="0">
                <a:solidFill>
                  <a:prstClr val="black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900" dirty="0">
                  <a:solidFill>
                    <a:prstClr val="black"/>
                  </a:solidFill>
                </a:rPr>
                <a:t>   -Utile netto esercizio</a:t>
              </a:r>
            </a:p>
          </p:txBody>
        </p:sp>
        <p:sp>
          <p:nvSpPr>
            <p:cNvPr id="34" name="Rounded Rectangle 4"/>
            <p:cNvSpPr/>
            <p:nvPr/>
          </p:nvSpPr>
          <p:spPr>
            <a:xfrm>
              <a:off x="41210" y="38957"/>
              <a:ext cx="6014217" cy="12068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8580" tIns="68580" rIns="68580" bIns="68580" spcCol="1270" anchor="ctr"/>
            <a:lstStyle/>
            <a:p>
              <a:pPr algn="ctr" defTabSz="8001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it-IT" dirty="0">
                <a:solidFill>
                  <a:srgbClr val="B5BB83"/>
                </a:solidFill>
              </a:endParaRPr>
            </a:p>
          </p:txBody>
        </p:sp>
      </p:grpSp>
      <p:grpSp>
        <p:nvGrpSpPr>
          <p:cNvPr id="81923" name="Group 50"/>
          <p:cNvGrpSpPr>
            <a:grpSpLocks/>
          </p:cNvGrpSpPr>
          <p:nvPr/>
        </p:nvGrpSpPr>
        <p:grpSpPr bwMode="auto">
          <a:xfrm>
            <a:off x="2938463" y="2749550"/>
            <a:ext cx="2065337" cy="3259138"/>
            <a:chOff x="40571" y="-1243764"/>
            <a:chExt cx="7266407" cy="2489584"/>
          </a:xfrm>
        </p:grpSpPr>
        <p:sp>
          <p:nvSpPr>
            <p:cNvPr id="52" name="Rounded Rectangle 51"/>
            <p:cNvSpPr/>
            <p:nvPr/>
          </p:nvSpPr>
          <p:spPr>
            <a:xfrm>
              <a:off x="1219057" y="-1243764"/>
              <a:ext cx="6087921" cy="519017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1000" b="1" dirty="0">
                  <a:solidFill>
                    <a:prstClr val="white"/>
                  </a:solidFill>
                </a:rPr>
                <a:t>Conto </a:t>
              </a:r>
              <a:r>
                <a:rPr lang="it-IT" sz="1000" b="1" dirty="0" err="1">
                  <a:solidFill>
                    <a:prstClr val="white"/>
                  </a:solidFill>
                </a:rPr>
                <a:t>Econom</a:t>
              </a:r>
              <a:r>
                <a:rPr lang="it-IT" sz="1000" b="1" dirty="0">
                  <a:solidFill>
                    <a:prstClr val="white"/>
                  </a:solidFill>
                </a:rPr>
                <a:t>. gen-14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sz="1000" dirty="0">
                <a:solidFill>
                  <a:prstClr val="white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1200" b="1" dirty="0">
                  <a:solidFill>
                    <a:prstClr val="black"/>
                  </a:solidFill>
                  <a:latin typeface="Times New Roman"/>
                  <a:cs typeface="Times New Roman"/>
                </a:rPr>
                <a:t>∆ Reddito netto</a:t>
              </a:r>
              <a:endParaRPr lang="it-IT" sz="1200" b="1" dirty="0">
                <a:solidFill>
                  <a:prstClr val="black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sz="1000" dirty="0">
                <a:solidFill>
                  <a:prstClr val="white"/>
                </a:solidFill>
              </a:endParaRPr>
            </a:p>
            <a:p>
              <a:pPr marL="171450" indent="-171450" fontAlgn="base">
                <a:spcBef>
                  <a:spcPct val="0"/>
                </a:spcBef>
                <a:spcAft>
                  <a:spcPct val="0"/>
                </a:spcAft>
                <a:buFontTx/>
                <a:buChar char="-"/>
                <a:defRPr/>
              </a:pPr>
              <a:endParaRPr lang="it-IT" sz="1000" dirty="0">
                <a:solidFill>
                  <a:prstClr val="white"/>
                </a:solidFill>
              </a:endParaRPr>
            </a:p>
            <a:p>
              <a:pPr marL="171450" indent="-171450" fontAlgn="base">
                <a:spcBef>
                  <a:spcPct val="0"/>
                </a:spcBef>
                <a:spcAft>
                  <a:spcPct val="0"/>
                </a:spcAft>
                <a:buFontTx/>
                <a:buChar char="-"/>
                <a:defRPr/>
              </a:pPr>
              <a:endParaRPr lang="it-IT" sz="1000" dirty="0">
                <a:solidFill>
                  <a:prstClr val="white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dirty="0">
                <a:solidFill>
                  <a:prstClr val="white"/>
                </a:solidFill>
              </a:endParaRPr>
            </a:p>
          </p:txBody>
        </p:sp>
        <p:sp>
          <p:nvSpPr>
            <p:cNvPr id="53" name="Rounded Rectangle 4"/>
            <p:cNvSpPr/>
            <p:nvPr/>
          </p:nvSpPr>
          <p:spPr>
            <a:xfrm>
              <a:off x="40571" y="39226"/>
              <a:ext cx="6015311" cy="120659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8580" tIns="68580" rIns="68580" bIns="68580" spcCol="1270" anchor="ctr"/>
            <a:lstStyle/>
            <a:p>
              <a:pPr algn="ctr" defTabSz="8001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it-IT" dirty="0">
                <a:solidFill>
                  <a:srgbClr val="B5BB83"/>
                </a:solidFill>
              </a:endParaRPr>
            </a:p>
          </p:txBody>
        </p:sp>
      </p:grpSp>
      <p:grpSp>
        <p:nvGrpSpPr>
          <p:cNvPr id="81924" name="Group 53"/>
          <p:cNvGrpSpPr>
            <a:grpSpLocks/>
          </p:cNvGrpSpPr>
          <p:nvPr/>
        </p:nvGrpSpPr>
        <p:grpSpPr bwMode="auto">
          <a:xfrm>
            <a:off x="2378075" y="2100263"/>
            <a:ext cx="3060700" cy="2265362"/>
            <a:chOff x="-4578661" y="-2018263"/>
            <a:chExt cx="10634088" cy="3264083"/>
          </a:xfrm>
        </p:grpSpPr>
        <p:sp>
          <p:nvSpPr>
            <p:cNvPr id="55" name="Rounded Rectangle 54"/>
            <p:cNvSpPr/>
            <p:nvPr/>
          </p:nvSpPr>
          <p:spPr>
            <a:xfrm>
              <a:off x="-4578661" y="-2018263"/>
              <a:ext cx="4919920" cy="924099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1000" dirty="0">
                  <a:solidFill>
                    <a:prstClr val="white"/>
                  </a:solidFill>
                </a:rPr>
                <a:t>Variazioni Patrimoniali gen-14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1000" dirty="0">
                  <a:solidFill>
                    <a:prstClr val="white"/>
                  </a:solidFill>
                </a:rPr>
                <a:t>-Iva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1000" dirty="0">
                  <a:solidFill>
                    <a:prstClr val="white"/>
                  </a:solidFill>
                </a:rPr>
                <a:t>…………….</a:t>
              </a: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sz="1000" dirty="0">
                <a:solidFill>
                  <a:prstClr val="white"/>
                </a:solidFill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sz="1000" dirty="0">
                <a:solidFill>
                  <a:prstClr val="white"/>
                </a:solidFill>
              </a:endParaRPr>
            </a:p>
            <a:p>
              <a:pPr marL="171450" indent="-171450" fontAlgn="base">
                <a:spcBef>
                  <a:spcPct val="0"/>
                </a:spcBef>
                <a:spcAft>
                  <a:spcPct val="0"/>
                </a:spcAft>
                <a:buFontTx/>
                <a:buChar char="-"/>
                <a:defRPr/>
              </a:pPr>
              <a:endParaRPr lang="it-IT" sz="1000" dirty="0">
                <a:solidFill>
                  <a:prstClr val="white"/>
                </a:solidFill>
              </a:endParaRPr>
            </a:p>
          </p:txBody>
        </p:sp>
        <p:sp>
          <p:nvSpPr>
            <p:cNvPr id="56" name="Rounded Rectangle 4"/>
            <p:cNvSpPr/>
            <p:nvPr/>
          </p:nvSpPr>
          <p:spPr>
            <a:xfrm>
              <a:off x="37903" y="38086"/>
              <a:ext cx="6017524" cy="120773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8580" tIns="68580" rIns="68580" bIns="68580" spcCol="1270" anchor="ctr"/>
            <a:lstStyle/>
            <a:p>
              <a:pPr algn="ctr" defTabSz="8001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it-IT" dirty="0">
                <a:solidFill>
                  <a:srgbClr val="B5BB83"/>
                </a:solidFill>
              </a:endParaRPr>
            </a:p>
          </p:txBody>
        </p:sp>
      </p:grpSp>
      <p:grpSp>
        <p:nvGrpSpPr>
          <p:cNvPr id="81925" name="Group 56"/>
          <p:cNvGrpSpPr>
            <a:grpSpLocks/>
          </p:cNvGrpSpPr>
          <p:nvPr/>
        </p:nvGrpSpPr>
        <p:grpSpPr bwMode="auto">
          <a:xfrm>
            <a:off x="692150" y="1052513"/>
            <a:ext cx="4265613" cy="3813175"/>
            <a:chOff x="40571" y="-1292724"/>
            <a:chExt cx="15231364" cy="2538544"/>
          </a:xfrm>
        </p:grpSpPr>
        <p:sp>
          <p:nvSpPr>
            <p:cNvPr id="58" name="Rounded Rectangle 57"/>
            <p:cNvSpPr/>
            <p:nvPr/>
          </p:nvSpPr>
          <p:spPr>
            <a:xfrm>
              <a:off x="9183925" y="-1292724"/>
              <a:ext cx="6088010" cy="512570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1000" b="1" dirty="0">
                  <a:solidFill>
                    <a:prstClr val="white"/>
                  </a:solidFill>
                </a:rPr>
                <a:t>Flussi Cassa gen-14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sz="1200" b="1" dirty="0">
                <a:solidFill>
                  <a:srgbClr val="002060"/>
                </a:solidFill>
                <a:latin typeface="Times New Roman"/>
                <a:cs typeface="Times New Roman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1200" b="1" dirty="0">
                  <a:solidFill>
                    <a:srgbClr val="002060"/>
                  </a:solidFill>
                  <a:latin typeface="Times New Roman"/>
                  <a:cs typeface="Times New Roman"/>
                </a:rPr>
                <a:t>∆</a:t>
              </a:r>
              <a:r>
                <a:rPr lang="it-IT" sz="1200" b="1" dirty="0">
                  <a:solidFill>
                    <a:srgbClr val="002060"/>
                  </a:solidFill>
                </a:rPr>
                <a:t> Cassa c/c Banca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sz="1000" dirty="0">
                <a:solidFill>
                  <a:prstClr val="white"/>
                </a:solidFill>
              </a:endParaRPr>
            </a:p>
          </p:txBody>
        </p:sp>
        <p:sp>
          <p:nvSpPr>
            <p:cNvPr id="59" name="Rounded Rectangle 4"/>
            <p:cNvSpPr/>
            <p:nvPr/>
          </p:nvSpPr>
          <p:spPr>
            <a:xfrm>
              <a:off x="40571" y="38902"/>
              <a:ext cx="6014321" cy="12069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8580" tIns="68580" rIns="68580" bIns="68580" spcCol="1270" anchor="ctr"/>
            <a:lstStyle/>
            <a:p>
              <a:pPr algn="ctr" defTabSz="8001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it-IT" dirty="0">
                <a:solidFill>
                  <a:srgbClr val="B5BB83"/>
                </a:solidFill>
              </a:endParaRPr>
            </a:p>
          </p:txBody>
        </p:sp>
      </p:grpSp>
      <p:grpSp>
        <p:nvGrpSpPr>
          <p:cNvPr id="81926" name="Group 74"/>
          <p:cNvGrpSpPr>
            <a:grpSpLocks/>
          </p:cNvGrpSpPr>
          <p:nvPr/>
        </p:nvGrpSpPr>
        <p:grpSpPr bwMode="auto">
          <a:xfrm>
            <a:off x="5908675" y="1258888"/>
            <a:ext cx="1517650" cy="2195512"/>
            <a:chOff x="3025" y="39006"/>
            <a:chExt cx="6089948" cy="1206814"/>
          </a:xfrm>
        </p:grpSpPr>
        <p:sp>
          <p:nvSpPr>
            <p:cNvPr id="76" name="Rounded Rectangle 75"/>
            <p:cNvSpPr/>
            <p:nvPr/>
          </p:nvSpPr>
          <p:spPr>
            <a:xfrm>
              <a:off x="3025" y="203056"/>
              <a:ext cx="6089948" cy="885695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1400" dirty="0">
                  <a:solidFill>
                    <a:prstClr val="white"/>
                  </a:solidFill>
                </a:rPr>
                <a:t>SP 31/01/2014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sz="1000" b="1" dirty="0">
                <a:solidFill>
                  <a:prstClr val="white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1000" b="1" dirty="0">
                  <a:solidFill>
                    <a:prstClr val="white"/>
                  </a:solidFill>
                </a:rPr>
                <a:t>Attivo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900" dirty="0">
                  <a:solidFill>
                    <a:srgbClr val="002060"/>
                  </a:solidFill>
                </a:rPr>
                <a:t>Banca c/c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it-IT" sz="1000" dirty="0">
                <a:solidFill>
                  <a:prstClr val="white"/>
                </a:solidFill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1000" b="1" dirty="0">
                  <a:solidFill>
                    <a:prstClr val="white"/>
                  </a:solidFill>
                </a:rPr>
                <a:t>Passivo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900" dirty="0">
                  <a:solidFill>
                    <a:srgbClr val="002060"/>
                  </a:solidFill>
                </a:rPr>
                <a:t>Banca c/c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900" b="1" dirty="0">
                  <a:solidFill>
                    <a:prstClr val="black"/>
                  </a:solidFill>
                </a:rPr>
                <a:t>-Utile netto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it-IT" sz="900" b="1" dirty="0">
                  <a:solidFill>
                    <a:prstClr val="black"/>
                  </a:solidFill>
                </a:rPr>
                <a:t>   -Utile </a:t>
              </a:r>
              <a:r>
                <a:rPr lang="it-IT" sz="900" b="1" dirty="0" err="1">
                  <a:solidFill>
                    <a:prstClr val="black"/>
                  </a:solidFill>
                </a:rPr>
                <a:t>eserc</a:t>
              </a:r>
              <a:r>
                <a:rPr lang="it-IT" sz="900" b="1" dirty="0">
                  <a:solidFill>
                    <a:prstClr val="black"/>
                  </a:solidFill>
                </a:rPr>
                <a:t> </a:t>
              </a:r>
              <a:r>
                <a:rPr lang="it-IT" sz="900" b="1" dirty="0" err="1">
                  <a:solidFill>
                    <a:prstClr val="black"/>
                  </a:solidFill>
                </a:rPr>
                <a:t>prec</a:t>
              </a:r>
              <a:endParaRPr lang="it-IT" sz="900" b="1" dirty="0">
                <a:solidFill>
                  <a:prstClr val="black"/>
                </a:solidFill>
              </a:endParaRPr>
            </a:p>
          </p:txBody>
        </p:sp>
        <p:sp>
          <p:nvSpPr>
            <p:cNvPr id="77" name="Rounded Rectangle 4"/>
            <p:cNvSpPr/>
            <p:nvPr/>
          </p:nvSpPr>
          <p:spPr>
            <a:xfrm>
              <a:off x="41246" y="39006"/>
              <a:ext cx="6013505" cy="1206814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68580" tIns="68580" rIns="68580" bIns="68580" spcCol="1270" anchor="ctr"/>
            <a:lstStyle/>
            <a:p>
              <a:pPr algn="ctr" defTabSz="800100" fontAlgn="base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defRPr/>
              </a:pPr>
              <a:endParaRPr lang="it-IT" dirty="0">
                <a:solidFill>
                  <a:srgbClr val="B5BB83"/>
                </a:solidFill>
              </a:endParaRPr>
            </a:p>
          </p:txBody>
        </p:sp>
      </p:grpSp>
      <p:sp>
        <p:nvSpPr>
          <p:cNvPr id="85" name="Left-Right Arrow 84"/>
          <p:cNvSpPr/>
          <p:nvPr/>
        </p:nvSpPr>
        <p:spPr>
          <a:xfrm>
            <a:off x="611560" y="476673"/>
            <a:ext cx="6918750" cy="504056"/>
          </a:xfrm>
          <a:prstGeom prst="leftRightArrow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b="1" dirty="0">
                <a:ln w="10541" cmpd="sng">
                  <a:solidFill>
                    <a:srgbClr val="860908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860908">
                        <a:tint val="40000"/>
                        <a:satMod val="250000"/>
                      </a:srgbClr>
                    </a:gs>
                    <a:gs pos="9000">
                      <a:srgbClr val="860908">
                        <a:tint val="52000"/>
                        <a:satMod val="300000"/>
                      </a:srgbClr>
                    </a:gs>
                    <a:gs pos="50000">
                      <a:srgbClr val="860908">
                        <a:shade val="20000"/>
                        <a:satMod val="300000"/>
                      </a:srgbClr>
                    </a:gs>
                    <a:gs pos="79000">
                      <a:srgbClr val="860908">
                        <a:tint val="52000"/>
                        <a:satMod val="300000"/>
                      </a:srgbClr>
                    </a:gs>
                    <a:gs pos="100000">
                      <a:srgbClr val="860908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GENNAIO 2014</a:t>
            </a:r>
          </a:p>
        </p:txBody>
      </p:sp>
      <p:sp>
        <p:nvSpPr>
          <p:cNvPr id="142" name="Right Arrow 141"/>
          <p:cNvSpPr/>
          <p:nvPr/>
        </p:nvSpPr>
        <p:spPr>
          <a:xfrm>
            <a:off x="2195736" y="1628800"/>
            <a:ext cx="988392" cy="1450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144" name="Right Arrow 143"/>
          <p:cNvSpPr/>
          <p:nvPr/>
        </p:nvSpPr>
        <p:spPr>
          <a:xfrm>
            <a:off x="5049180" y="2877149"/>
            <a:ext cx="858894" cy="1450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146" name="Right Arrow 145"/>
          <p:cNvSpPr/>
          <p:nvPr/>
        </p:nvSpPr>
        <p:spPr>
          <a:xfrm>
            <a:off x="2268789" y="2877149"/>
            <a:ext cx="984133" cy="1450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81937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" y="73025"/>
            <a:ext cx="9029700" cy="609600"/>
          </a:xfrm>
        </p:spPr>
        <p:txBody>
          <a:bodyPr/>
          <a:lstStyle/>
          <a:p>
            <a:r>
              <a:rPr lang="it-IT" sz="2400" smtClean="0"/>
              <a:t>La riconciliazione Iva</a:t>
            </a:r>
          </a:p>
        </p:txBody>
      </p:sp>
      <p:sp>
        <p:nvSpPr>
          <p:cNvPr id="36" name="Right Arrow 35"/>
          <p:cNvSpPr/>
          <p:nvPr/>
        </p:nvSpPr>
        <p:spPr>
          <a:xfrm>
            <a:off x="4958374" y="1622817"/>
            <a:ext cx="949700" cy="1450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39" name="Right Arrow 38"/>
          <p:cNvSpPr/>
          <p:nvPr/>
        </p:nvSpPr>
        <p:spPr>
          <a:xfrm>
            <a:off x="3851920" y="2099668"/>
            <a:ext cx="360040" cy="1450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4237038" y="1995488"/>
            <a:ext cx="1414462" cy="496887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>
                <a:solidFill>
                  <a:prstClr val="white"/>
                </a:solidFill>
              </a:rPr>
              <a:t>Movimentazioni Iva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 err="1">
                <a:solidFill>
                  <a:prstClr val="white"/>
                </a:solidFill>
              </a:rPr>
              <a:t>gen</a:t>
            </a:r>
            <a:r>
              <a:rPr lang="it-IT" sz="1000" dirty="0">
                <a:solidFill>
                  <a:prstClr val="white"/>
                </a:solidFill>
              </a:rPr>
              <a:t> -14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dirty="0">
                <a:solidFill>
                  <a:prstClr val="white"/>
                </a:solidFill>
              </a:rPr>
              <a:t>…………….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it-IT" sz="1000" dirty="0">
              <a:solidFill>
                <a:prstClr val="white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it-IT" sz="1000" dirty="0">
              <a:solidFill>
                <a:prstClr val="white"/>
              </a:solidFill>
            </a:endParaRPr>
          </a:p>
          <a:p>
            <a:pPr marL="171450" indent="-171450" fontAlgn="base">
              <a:spcBef>
                <a:spcPct val="0"/>
              </a:spcBef>
              <a:spcAft>
                <a:spcPct val="0"/>
              </a:spcAft>
              <a:buFontTx/>
              <a:buChar char="-"/>
              <a:defRPr/>
            </a:pPr>
            <a:endParaRPr lang="it-IT" sz="1000" dirty="0">
              <a:solidFill>
                <a:prstClr val="white"/>
              </a:solidFill>
            </a:endParaRPr>
          </a:p>
        </p:txBody>
      </p:sp>
      <p:sp>
        <p:nvSpPr>
          <p:cNvPr id="42" name="Right Arrow 41"/>
          <p:cNvSpPr/>
          <p:nvPr/>
        </p:nvSpPr>
        <p:spPr>
          <a:xfrm>
            <a:off x="3795669" y="2484772"/>
            <a:ext cx="2112405" cy="15214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45" name="Right Arrow 44"/>
          <p:cNvSpPr/>
          <p:nvPr/>
        </p:nvSpPr>
        <p:spPr>
          <a:xfrm rot="16200000">
            <a:off x="4708590" y="1815474"/>
            <a:ext cx="86335" cy="14503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46" name="Right Arrow 45"/>
          <p:cNvSpPr/>
          <p:nvPr/>
        </p:nvSpPr>
        <p:spPr>
          <a:xfrm>
            <a:off x="5658290" y="2117579"/>
            <a:ext cx="180020" cy="145033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994150" y="1824038"/>
            <a:ext cx="1844675" cy="812800"/>
          </a:xfrm>
          <a:prstGeom prst="ellipse">
            <a:avLst/>
          </a:prstGeom>
          <a:noFill/>
          <a:ln>
            <a:solidFill>
              <a:srgbClr val="0000FF">
                <a:alpha val="5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2268538" y="3959225"/>
            <a:ext cx="1400175" cy="504825"/>
          </a:xfrm>
          <a:prstGeom prst="roundRect">
            <a:avLst>
              <a:gd name="adj" fmla="val 10000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sz="12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prstClr val="black"/>
                </a:solidFill>
              </a:rPr>
              <a:t>- Iva a debito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sz="1200" dirty="0">
              <a:solidFill>
                <a:prstClr val="black"/>
              </a:solidFill>
            </a:endParaRPr>
          </a:p>
        </p:txBody>
      </p:sp>
      <p:sp>
        <p:nvSpPr>
          <p:cNvPr id="62" name="Rounded Rectangle 61"/>
          <p:cNvSpPr/>
          <p:nvPr/>
        </p:nvSpPr>
        <p:spPr>
          <a:xfrm>
            <a:off x="3786188" y="3946525"/>
            <a:ext cx="1400175" cy="504825"/>
          </a:xfrm>
          <a:prstGeom prst="roundRect">
            <a:avLst>
              <a:gd name="adj" fmla="val 10000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sz="1200" dirty="0">
              <a:solidFill>
                <a:prstClr val="black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prstClr val="black"/>
                </a:solidFill>
              </a:rPr>
              <a:t>+ Iva a Credito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sz="1200" dirty="0">
              <a:solidFill>
                <a:prstClr val="black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3100388" y="4652963"/>
            <a:ext cx="1400175" cy="504825"/>
          </a:xfrm>
          <a:prstGeom prst="roundRect">
            <a:avLst>
              <a:gd name="adj" fmla="val 10000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prstClr val="black"/>
                </a:solidFill>
              </a:rPr>
              <a:t>= SALDO IVA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sz="1200" dirty="0">
              <a:solidFill>
                <a:prstClr val="black"/>
              </a:solidFill>
            </a:endParaRPr>
          </a:p>
        </p:txBody>
      </p:sp>
      <p:sp>
        <p:nvSpPr>
          <p:cNvPr id="65" name="Rounded Rectangle 64"/>
          <p:cNvSpPr/>
          <p:nvPr/>
        </p:nvSpPr>
        <p:spPr>
          <a:xfrm>
            <a:off x="3100388" y="5327650"/>
            <a:ext cx="1400175" cy="503238"/>
          </a:xfrm>
          <a:prstGeom prst="roundRect">
            <a:avLst>
              <a:gd name="adj" fmla="val 10000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prstClr val="black"/>
                </a:solidFill>
              </a:rPr>
              <a:t>- Liquidazione Iva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sz="1200" dirty="0">
              <a:solidFill>
                <a:prstClr val="black"/>
              </a:solidFill>
            </a:endParaRPr>
          </a:p>
        </p:txBody>
      </p:sp>
      <p:sp>
        <p:nvSpPr>
          <p:cNvPr id="66" name="Rounded Rectangle 65"/>
          <p:cNvSpPr/>
          <p:nvPr/>
        </p:nvSpPr>
        <p:spPr>
          <a:xfrm>
            <a:off x="3100388" y="5983288"/>
            <a:ext cx="1400175" cy="504825"/>
          </a:xfrm>
          <a:prstGeom prst="roundRect">
            <a:avLst>
              <a:gd name="adj" fmla="val 10000"/>
            </a:avLst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prstClr val="black"/>
                </a:solidFill>
              </a:rPr>
              <a:t>+ Credito Iva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dirty="0">
                <a:solidFill>
                  <a:prstClr val="black"/>
                </a:solidFill>
              </a:rPr>
              <a:t>-  Debito Iva</a:t>
            </a:r>
          </a:p>
        </p:txBody>
      </p:sp>
      <p:sp>
        <p:nvSpPr>
          <p:cNvPr id="67" name="Oval 66"/>
          <p:cNvSpPr/>
          <p:nvPr/>
        </p:nvSpPr>
        <p:spPr>
          <a:xfrm>
            <a:off x="1258888" y="3603625"/>
            <a:ext cx="5041900" cy="3065463"/>
          </a:xfrm>
          <a:prstGeom prst="ellipse">
            <a:avLst/>
          </a:prstGeom>
          <a:noFill/>
          <a:ln>
            <a:solidFill>
              <a:srgbClr val="0000FF">
                <a:alpha val="50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6792913" y="3429000"/>
            <a:ext cx="1706562" cy="769938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b="1" dirty="0">
                <a:solidFill>
                  <a:prstClr val="white"/>
                </a:solidFill>
              </a:rPr>
              <a:t>Flussi Cassa gen-14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sz="1200" b="1" dirty="0">
              <a:solidFill>
                <a:srgbClr val="002060"/>
              </a:solidFill>
              <a:latin typeface="Times New Roman"/>
              <a:cs typeface="Times New Roman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200" b="1" dirty="0">
                <a:solidFill>
                  <a:srgbClr val="002060"/>
                </a:solidFill>
                <a:latin typeface="Times New Roman"/>
                <a:cs typeface="Times New Roman"/>
              </a:rPr>
              <a:t>∆</a:t>
            </a:r>
            <a:r>
              <a:rPr lang="it-IT" sz="1200" b="1" dirty="0">
                <a:solidFill>
                  <a:srgbClr val="002060"/>
                </a:solidFill>
              </a:rPr>
              <a:t> Cassa c/c Banca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sz="1000" dirty="0">
              <a:solidFill>
                <a:prstClr val="white"/>
              </a:solidFill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6835775" y="4292600"/>
            <a:ext cx="1663700" cy="1612900"/>
          </a:xfrm>
          <a:prstGeom prst="roundRect">
            <a:avLst>
              <a:gd name="adj" fmla="val 10000"/>
            </a:avLst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400" dirty="0">
                <a:solidFill>
                  <a:prstClr val="white"/>
                </a:solidFill>
              </a:rPr>
              <a:t>SP 31/01/2014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sz="1000" b="1" dirty="0">
              <a:solidFill>
                <a:prstClr val="white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b="1" dirty="0">
                <a:solidFill>
                  <a:prstClr val="white"/>
                </a:solidFill>
              </a:rPr>
              <a:t>Attivo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900" dirty="0">
                <a:solidFill>
                  <a:srgbClr val="002060"/>
                </a:solidFill>
              </a:rPr>
              <a:t>Banca c/c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it-IT" sz="1000" dirty="0">
              <a:solidFill>
                <a:prstClr val="white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1000" b="1" dirty="0">
                <a:solidFill>
                  <a:prstClr val="white"/>
                </a:solidFill>
              </a:rPr>
              <a:t>Passivo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900" dirty="0">
                <a:solidFill>
                  <a:srgbClr val="002060"/>
                </a:solidFill>
              </a:rPr>
              <a:t>Banca c/c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900" b="1" dirty="0">
                <a:solidFill>
                  <a:prstClr val="black"/>
                </a:solidFill>
              </a:rPr>
              <a:t>-Utile netto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it-IT" sz="900" b="1" dirty="0">
                <a:solidFill>
                  <a:prstClr val="black"/>
                </a:solidFill>
              </a:rPr>
              <a:t>   -Utile </a:t>
            </a:r>
            <a:r>
              <a:rPr lang="it-IT" sz="900" b="1" dirty="0" err="1">
                <a:solidFill>
                  <a:prstClr val="black"/>
                </a:solidFill>
              </a:rPr>
              <a:t>eserc</a:t>
            </a:r>
            <a:r>
              <a:rPr lang="it-IT" sz="900" b="1" dirty="0">
                <a:solidFill>
                  <a:prstClr val="black"/>
                </a:solidFill>
              </a:rPr>
              <a:t> </a:t>
            </a:r>
            <a:r>
              <a:rPr lang="it-IT" sz="900" b="1" dirty="0" err="1">
                <a:solidFill>
                  <a:prstClr val="black"/>
                </a:solidFill>
              </a:rPr>
              <a:t>prec</a:t>
            </a:r>
            <a:endParaRPr lang="it-IT" sz="900" b="1" dirty="0">
              <a:solidFill>
                <a:prstClr val="black"/>
              </a:solidFill>
            </a:endParaRPr>
          </a:p>
        </p:txBody>
      </p:sp>
      <p:sp>
        <p:nvSpPr>
          <p:cNvPr id="70" name="Right Arrow 69"/>
          <p:cNvSpPr/>
          <p:nvPr/>
        </p:nvSpPr>
        <p:spPr>
          <a:xfrm rot="19218714">
            <a:off x="4270026" y="4537482"/>
            <a:ext cx="2794718" cy="27372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71" name="Right Arrow 70"/>
          <p:cNvSpPr/>
          <p:nvPr/>
        </p:nvSpPr>
        <p:spPr>
          <a:xfrm rot="20182748">
            <a:off x="4456075" y="5640931"/>
            <a:ext cx="2455796" cy="197166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it-IT">
              <a:solidFill>
                <a:prstClr val="white"/>
              </a:solidFill>
            </a:endParaRPr>
          </a:p>
        </p:txBody>
      </p:sp>
      <p:sp>
        <p:nvSpPr>
          <p:cNvPr id="81969" name="TextBox 1"/>
          <p:cNvSpPr txBox="1">
            <a:spLocks noChangeArrowheads="1"/>
          </p:cNvSpPr>
          <p:nvPr/>
        </p:nvSpPr>
        <p:spPr bwMode="auto">
          <a:xfrm>
            <a:off x="1376363" y="4679950"/>
            <a:ext cx="16383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it-IT" sz="1400" b="1">
                <a:solidFill>
                  <a:prstClr val="black"/>
                </a:solidFill>
                <a:latin typeface="Arial" charset="0"/>
                <a:cs typeface="Arial" charset="0"/>
              </a:rPr>
              <a:t>Movimentazione iva gennaio 14</a:t>
            </a:r>
          </a:p>
        </p:txBody>
      </p:sp>
      <p:sp>
        <p:nvSpPr>
          <p:cNvPr id="81971" name="Date Placeholder 3"/>
          <p:cNvSpPr txBox="1">
            <a:spLocks/>
          </p:cNvSpPr>
          <p:nvPr/>
        </p:nvSpPr>
        <p:spPr bwMode="auto">
          <a:xfrm>
            <a:off x="0" y="6592888"/>
            <a:ext cx="1981200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 sz="1400" b="1" dirty="0">
                <a:solidFill>
                  <a:prstClr val="black"/>
                </a:solidFill>
                <a:latin typeface="Gill Sans"/>
                <a:ea typeface="Gill Sans"/>
                <a:cs typeface="Gill Sans"/>
              </a:rPr>
              <a:t>bpexcel.it</a:t>
            </a:r>
          </a:p>
        </p:txBody>
      </p:sp>
    </p:spTree>
    <p:extLst>
      <p:ext uri="{BB962C8B-B14F-4D97-AF65-F5344CB8AC3E}">
        <p14:creationId xmlns:p14="http://schemas.microsoft.com/office/powerpoint/2010/main" val="33055536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alamaio">
  <a:themeElements>
    <a:clrScheme name="Calamaio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Calamaio">
      <a:majorFont>
        <a:latin typeface="Goudy Old Style"/>
        <a:ea typeface=""/>
        <a:cs typeface=""/>
        <a:font script="Jpan" typeface="ＭＳ Ｐ明朝"/>
      </a:majorFont>
      <a:minorFont>
        <a:latin typeface="Goudy Old Style"/>
        <a:ea typeface=""/>
        <a:cs typeface=""/>
        <a:font script="Jpan" typeface="ＭＳ Ｐ明朝"/>
      </a:minorFont>
    </a:fontScheme>
    <a:fmtScheme name="Calamai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635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112</Words>
  <Application>Microsoft Office PowerPoint</Application>
  <PresentationFormat>On-screen Show (4:3)</PresentationFormat>
  <Paragraphs>59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Calamaio</vt:lpstr>
      <vt:lpstr>La riconciliazione Iva</vt:lpstr>
    </vt:vector>
  </TitlesOfParts>
  <Company>Accenture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riconciliazione Iva</dc:title>
  <dc:creator>Imperiale, Gianluca</dc:creator>
  <cp:lastModifiedBy>Imperiale, Gianluca</cp:lastModifiedBy>
  <cp:revision>1</cp:revision>
  <dcterms:created xsi:type="dcterms:W3CDTF">2013-10-31T14:31:39Z</dcterms:created>
  <dcterms:modified xsi:type="dcterms:W3CDTF">2013-10-31T14:33:42Z</dcterms:modified>
</cp:coreProperties>
</file>