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0F766-A299-4E16-AF29-116D164E846A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A6C34-6540-4472-82FF-54250113419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303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85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835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356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88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702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606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530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488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295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0292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844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AE473-6782-4DE6-8B73-2B335C79908D}" type="datetimeFigureOut">
              <a:rPr lang="it-IT" smtClean="0"/>
              <a:t>02/04/2013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C3C5B-B3D9-4943-A2DE-C9743A060C9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8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5779" y="1232756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Budget Vendite</a:t>
            </a:r>
            <a:endParaRPr lang="it-IT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Budget Acquisti</a:t>
            </a:r>
            <a:endParaRPr lang="it-IT" dirty="0"/>
          </a:p>
        </p:txBody>
      </p:sp>
      <p:sp>
        <p:nvSpPr>
          <p:cNvPr id="6" name="Rectangle 5"/>
          <p:cNvSpPr/>
          <p:nvPr/>
        </p:nvSpPr>
        <p:spPr>
          <a:xfrm>
            <a:off x="899592" y="2924944"/>
            <a:ext cx="18002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Budget Investimenti</a:t>
            </a:r>
            <a:endParaRPr lang="it-IT" dirty="0"/>
          </a:p>
        </p:txBody>
      </p:sp>
      <p:sp>
        <p:nvSpPr>
          <p:cNvPr id="7" name="Rectangle 6"/>
          <p:cNvSpPr/>
          <p:nvPr/>
        </p:nvSpPr>
        <p:spPr>
          <a:xfrm>
            <a:off x="755576" y="3645024"/>
            <a:ext cx="208823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Fonti Finanziamento</a:t>
            </a:r>
          </a:p>
          <a:p>
            <a:pPr algn="ctr"/>
            <a:r>
              <a:rPr lang="it-IT" dirty="0" smtClean="0"/>
              <a:t>m/l termine</a:t>
            </a:r>
            <a:endParaRPr lang="it-IT" dirty="0"/>
          </a:p>
        </p:txBody>
      </p:sp>
      <p:sp>
        <p:nvSpPr>
          <p:cNvPr id="8" name="Rectangle 7"/>
          <p:cNvSpPr/>
          <p:nvPr/>
        </p:nvSpPr>
        <p:spPr>
          <a:xfrm>
            <a:off x="179512" y="4365104"/>
            <a:ext cx="20162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Budget Personale</a:t>
            </a:r>
            <a:endParaRPr lang="it-IT" dirty="0"/>
          </a:p>
        </p:txBody>
      </p:sp>
      <p:sp>
        <p:nvSpPr>
          <p:cNvPr id="9" name="Rectangle 8"/>
          <p:cNvSpPr/>
          <p:nvPr/>
        </p:nvSpPr>
        <p:spPr>
          <a:xfrm>
            <a:off x="323528" y="5013176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Fonti Finanziamento</a:t>
            </a:r>
          </a:p>
          <a:p>
            <a:pPr algn="ctr"/>
            <a:r>
              <a:rPr lang="it-IT" dirty="0" smtClean="0"/>
              <a:t>Breve termine</a:t>
            </a:r>
            <a:endParaRPr lang="it-IT" dirty="0"/>
          </a:p>
        </p:txBody>
      </p:sp>
      <p:sp>
        <p:nvSpPr>
          <p:cNvPr id="14" name="Rectangle 13"/>
          <p:cNvSpPr/>
          <p:nvPr/>
        </p:nvSpPr>
        <p:spPr>
          <a:xfrm>
            <a:off x="3419872" y="620688"/>
            <a:ext cx="2016224" cy="3600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Conto Economico</a:t>
            </a:r>
            <a:endParaRPr lang="it-IT" dirty="0"/>
          </a:p>
        </p:txBody>
      </p:sp>
      <p:sp>
        <p:nvSpPr>
          <p:cNvPr id="15" name="Rectangle 14"/>
          <p:cNvSpPr/>
          <p:nvPr/>
        </p:nvSpPr>
        <p:spPr>
          <a:xfrm>
            <a:off x="6084168" y="620688"/>
            <a:ext cx="2016224" cy="3600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Stato Patrimoniale</a:t>
            </a:r>
            <a:endParaRPr lang="it-IT" dirty="0"/>
          </a:p>
        </p:txBody>
      </p:sp>
      <p:sp>
        <p:nvSpPr>
          <p:cNvPr id="16" name="Rectangle 15"/>
          <p:cNvSpPr/>
          <p:nvPr/>
        </p:nvSpPr>
        <p:spPr>
          <a:xfrm>
            <a:off x="3563888" y="1124744"/>
            <a:ext cx="1800200" cy="2520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Fatturato</a:t>
            </a:r>
            <a:endParaRPr lang="it-IT" dirty="0"/>
          </a:p>
        </p:txBody>
      </p:sp>
      <p:sp>
        <p:nvSpPr>
          <p:cNvPr id="17" name="Rectangle 16"/>
          <p:cNvSpPr/>
          <p:nvPr/>
        </p:nvSpPr>
        <p:spPr>
          <a:xfrm>
            <a:off x="3563888" y="1556792"/>
            <a:ext cx="1800200" cy="2520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Rim. Prodotti</a:t>
            </a:r>
          </a:p>
        </p:txBody>
      </p:sp>
      <p:cxnSp>
        <p:nvCxnSpPr>
          <p:cNvPr id="19" name="Elbow Connector 18"/>
          <p:cNvCxnSpPr/>
          <p:nvPr/>
        </p:nvCxnSpPr>
        <p:spPr>
          <a:xfrm>
            <a:off x="2195736" y="1556792"/>
            <a:ext cx="1224136" cy="234026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flipV="1">
            <a:off x="2195736" y="1196752"/>
            <a:ext cx="1224136" cy="207024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195736" y="1484784"/>
            <a:ext cx="39604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275856" y="2060848"/>
            <a:ext cx="2304256" cy="21602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lt1"/>
                </a:solidFill>
              </a:rPr>
              <a:t>Acquisti </a:t>
            </a:r>
            <a:r>
              <a:rPr lang="it-IT" sz="1100" dirty="0" smtClean="0">
                <a:solidFill>
                  <a:schemeClr val="lt1"/>
                </a:solidFill>
              </a:rPr>
              <a:t>(materie prime/semil)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75856" y="2564904"/>
            <a:ext cx="2304256" cy="252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lt1"/>
                </a:solidFill>
              </a:rPr>
              <a:t>Rim. </a:t>
            </a:r>
            <a:r>
              <a:rPr lang="it-IT" sz="1100" dirty="0" smtClean="0">
                <a:solidFill>
                  <a:schemeClr val="lt1"/>
                </a:solidFill>
              </a:rPr>
              <a:t>( materie prime/semil.)</a:t>
            </a:r>
            <a:r>
              <a:rPr lang="it-IT" dirty="0" smtClean="0">
                <a:solidFill>
                  <a:schemeClr val="lt1"/>
                </a:solidFill>
              </a:rPr>
              <a:t> 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28184" y="1124744"/>
            <a:ext cx="1800200" cy="7560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Crediti comm.li</a:t>
            </a:r>
          </a:p>
          <a:p>
            <a:pPr algn="ctr"/>
            <a:r>
              <a:rPr lang="it-IT" dirty="0"/>
              <a:t>Debito Iva</a:t>
            </a:r>
          </a:p>
          <a:p>
            <a:pPr algn="ctr"/>
            <a:r>
              <a:rPr lang="it-IT" dirty="0"/>
              <a:t>Rim. Prodotti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64088" y="126876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7164288" y="98410"/>
            <a:ext cx="1800200" cy="3062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Flussi di Cassa</a:t>
            </a:r>
            <a:endParaRPr lang="it-IT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364088" y="177281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Elbow Connector 68"/>
          <p:cNvCxnSpPr/>
          <p:nvPr/>
        </p:nvCxnSpPr>
        <p:spPr>
          <a:xfrm flipV="1">
            <a:off x="5004048" y="251537"/>
            <a:ext cx="2088232" cy="369151"/>
          </a:xfrm>
          <a:prstGeom prst="bentConnector3">
            <a:avLst>
              <a:gd name="adj1" fmla="val 6212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-344322" y="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tx2"/>
                </a:solidFill>
              </a:rPr>
              <a:t>www.bpexcel.it</a:t>
            </a:r>
            <a:endParaRPr lang="it-IT" dirty="0">
              <a:solidFill>
                <a:schemeClr val="tx2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156176" y="2060848"/>
            <a:ext cx="1944216" cy="75608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Debiti comm.li</a:t>
            </a:r>
          </a:p>
          <a:p>
            <a:pPr algn="ctr"/>
            <a:r>
              <a:rPr lang="it-IT" dirty="0" smtClean="0"/>
              <a:t>Cr</a:t>
            </a:r>
            <a:r>
              <a:rPr lang="it-IT" dirty="0" smtClean="0">
                <a:solidFill>
                  <a:schemeClr val="lt1"/>
                </a:solidFill>
              </a:rPr>
              <a:t>ebito Iva</a:t>
            </a:r>
          </a:p>
          <a:p>
            <a:pPr algn="ctr"/>
            <a:r>
              <a:rPr lang="it-IT" dirty="0" smtClean="0"/>
              <a:t>Rim. </a:t>
            </a:r>
            <a:r>
              <a:rPr lang="it-IT" sz="1100" dirty="0" smtClean="0"/>
              <a:t>(materie prime/semil)</a:t>
            </a:r>
            <a:endParaRPr lang="it-IT" dirty="0">
              <a:solidFill>
                <a:schemeClr val="lt1"/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flipV="1">
            <a:off x="2195736" y="2420888"/>
            <a:ext cx="3960440" cy="212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8" name="Elbow Connector 77"/>
          <p:cNvCxnSpPr/>
          <p:nvPr/>
        </p:nvCxnSpPr>
        <p:spPr>
          <a:xfrm flipV="1">
            <a:off x="2159732" y="2132856"/>
            <a:ext cx="972108" cy="189384"/>
          </a:xfrm>
          <a:prstGeom prst="bentConnector3">
            <a:avLst>
              <a:gd name="adj1" fmla="val 6455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>
          <a:xfrm>
            <a:off x="2195736" y="2539177"/>
            <a:ext cx="936104" cy="241751"/>
          </a:xfrm>
          <a:prstGeom prst="bentConnector3">
            <a:avLst>
              <a:gd name="adj1" fmla="val 60466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3275856" y="3140968"/>
            <a:ext cx="2304256" cy="2520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Ammortamenti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156176" y="3028121"/>
            <a:ext cx="1944216" cy="36487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lt1"/>
                </a:solidFill>
              </a:rPr>
              <a:t>Investimenti</a:t>
            </a:r>
            <a:endParaRPr lang="it-IT" dirty="0">
              <a:solidFill>
                <a:schemeClr val="lt1"/>
              </a:solidFill>
            </a:endParaRPr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2659529" y="2996952"/>
            <a:ext cx="34246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H="1">
            <a:off x="5652120" y="328498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6065642" y="3573016"/>
            <a:ext cx="2232248" cy="2679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 smtClean="0">
                <a:solidFill>
                  <a:schemeClr val="lt1"/>
                </a:solidFill>
              </a:rPr>
              <a:t>Finanziamento Soci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6156176" y="4314969"/>
            <a:ext cx="1944216" cy="55419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Debiti v/Personale</a:t>
            </a:r>
          </a:p>
          <a:p>
            <a:pPr algn="ctr"/>
            <a:r>
              <a:rPr lang="it-IT" dirty="0" smtClean="0">
                <a:solidFill>
                  <a:schemeClr val="lt1"/>
                </a:solidFill>
              </a:rPr>
              <a:t>Fondo TFR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 rot="5400000">
            <a:off x="7656784" y="1792425"/>
            <a:ext cx="2079848" cy="3915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Capitale Circolante</a:t>
            </a:r>
          </a:p>
        </p:txBody>
      </p:sp>
      <p:cxnSp>
        <p:nvCxnSpPr>
          <p:cNvPr id="148" name="Straight Arrow Connector 147"/>
          <p:cNvCxnSpPr/>
          <p:nvPr/>
        </p:nvCxnSpPr>
        <p:spPr>
          <a:xfrm>
            <a:off x="8028384" y="159279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8131896" y="2365073"/>
            <a:ext cx="40054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rot="5400000">
            <a:off x="4529843" y="909083"/>
            <a:ext cx="2142872" cy="6208884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7" name="Rectangle 156"/>
          <p:cNvSpPr/>
          <p:nvPr/>
        </p:nvSpPr>
        <p:spPr>
          <a:xfrm>
            <a:off x="3275856" y="4419110"/>
            <a:ext cx="2304256" cy="3780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Cosro del Personale</a:t>
            </a:r>
            <a:endParaRPr lang="it-IT" dirty="0">
              <a:solidFill>
                <a:schemeClr val="lt1"/>
              </a:solidFill>
            </a:endParaRPr>
          </a:p>
        </p:txBody>
      </p:sp>
      <p:cxnSp>
        <p:nvCxnSpPr>
          <p:cNvPr id="168" name="Straight Arrow Connector 167"/>
          <p:cNvCxnSpPr/>
          <p:nvPr/>
        </p:nvCxnSpPr>
        <p:spPr>
          <a:xfrm>
            <a:off x="2195736" y="4653136"/>
            <a:ext cx="10414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5580112" y="4437112"/>
            <a:ext cx="525223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>
            <a:off x="5580112" y="4725144"/>
            <a:ext cx="525223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>
            <a:off x="5652120" y="2132856"/>
            <a:ext cx="4923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5663851" y="2720431"/>
            <a:ext cx="4923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>
            <a:off x="2487824" y="5301208"/>
            <a:ext cx="36566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3" name="Rectangle 192"/>
          <p:cNvSpPr/>
          <p:nvPr/>
        </p:nvSpPr>
        <p:spPr>
          <a:xfrm>
            <a:off x="6156176" y="5157192"/>
            <a:ext cx="1944216" cy="409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Fidi Bancari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3285524" y="5400219"/>
            <a:ext cx="2304256" cy="3330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Oneri Finanziari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2987823" y="5832267"/>
            <a:ext cx="2854899" cy="189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Utile / Perdita ante imposte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197" name="Rectangle 196"/>
          <p:cNvSpPr/>
          <p:nvPr/>
        </p:nvSpPr>
        <p:spPr>
          <a:xfrm>
            <a:off x="3275856" y="6165304"/>
            <a:ext cx="2304256" cy="18902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Imposte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3129710" y="6552347"/>
            <a:ext cx="2484276" cy="18902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Utile / Perdita Esercizio</a:t>
            </a:r>
            <a:endParaRPr lang="it-IT" dirty="0">
              <a:solidFill>
                <a:schemeClr val="lt1"/>
              </a:solidFill>
            </a:endParaRPr>
          </a:p>
        </p:txBody>
      </p:sp>
      <p:cxnSp>
        <p:nvCxnSpPr>
          <p:cNvPr id="199" name="Straight Arrow Connector 198"/>
          <p:cNvCxnSpPr/>
          <p:nvPr/>
        </p:nvCxnSpPr>
        <p:spPr>
          <a:xfrm flipH="1">
            <a:off x="5601279" y="548275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0" name="Rectangle 199"/>
          <p:cNvSpPr/>
          <p:nvPr/>
        </p:nvSpPr>
        <p:spPr>
          <a:xfrm>
            <a:off x="6228184" y="6085186"/>
            <a:ext cx="1944216" cy="2691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Debiti v/Erario</a:t>
            </a:r>
            <a:endParaRPr lang="it-IT" dirty="0">
              <a:solidFill>
                <a:schemeClr val="lt1"/>
              </a:solidFill>
            </a:endParaRPr>
          </a:p>
        </p:txBody>
      </p:sp>
      <p:sp>
        <p:nvSpPr>
          <p:cNvPr id="201" name="Rectangle 200"/>
          <p:cNvSpPr/>
          <p:nvPr/>
        </p:nvSpPr>
        <p:spPr>
          <a:xfrm>
            <a:off x="6065642" y="6552347"/>
            <a:ext cx="2484276" cy="18902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Utile / Perdita Esercizio</a:t>
            </a:r>
            <a:endParaRPr lang="it-IT" dirty="0">
              <a:solidFill>
                <a:schemeClr val="lt1"/>
              </a:solidFill>
            </a:endParaRPr>
          </a:p>
        </p:txBody>
      </p:sp>
      <p:cxnSp>
        <p:nvCxnSpPr>
          <p:cNvPr id="202" name="Straight Arrow Connector 201"/>
          <p:cNvCxnSpPr/>
          <p:nvPr/>
        </p:nvCxnSpPr>
        <p:spPr>
          <a:xfrm>
            <a:off x="5580112" y="6267252"/>
            <a:ext cx="564333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/>
        </p:nvCxnSpPr>
        <p:spPr>
          <a:xfrm>
            <a:off x="5652120" y="6669359"/>
            <a:ext cx="36268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>
            <a:endCxn id="5" idx="0"/>
          </p:cNvCxnSpPr>
          <p:nvPr/>
        </p:nvCxnSpPr>
        <p:spPr>
          <a:xfrm>
            <a:off x="1295636" y="1733989"/>
            <a:ext cx="0" cy="470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67544" y="2708920"/>
            <a:ext cx="0" cy="16060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1448036" y="2736540"/>
            <a:ext cx="0" cy="1884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1448036" y="3460812"/>
            <a:ext cx="0" cy="1842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5" name="Elbow Connector 224"/>
          <p:cNvCxnSpPr/>
          <p:nvPr/>
        </p:nvCxnSpPr>
        <p:spPr>
          <a:xfrm rot="5400000" flipH="1" flipV="1">
            <a:off x="8098114" y="438390"/>
            <a:ext cx="364596" cy="360040"/>
          </a:xfrm>
          <a:prstGeom prst="bentConnector3">
            <a:avLst>
              <a:gd name="adj1" fmla="val -3742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2843808" y="3717032"/>
            <a:ext cx="31709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2852155" y="4077072"/>
            <a:ext cx="317099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065642" y="3943105"/>
            <a:ext cx="2232248" cy="26793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 smtClean="0">
                <a:solidFill>
                  <a:schemeClr val="lt1"/>
                </a:solidFill>
              </a:rPr>
              <a:t>Finanziamento Banca</a:t>
            </a:r>
          </a:p>
        </p:txBody>
      </p:sp>
      <p:cxnSp>
        <p:nvCxnSpPr>
          <p:cNvPr id="13" name="Elbow Connector 12"/>
          <p:cNvCxnSpPr/>
          <p:nvPr/>
        </p:nvCxnSpPr>
        <p:spPr>
          <a:xfrm rot="10800000" flipV="1">
            <a:off x="5613986" y="4013523"/>
            <a:ext cx="2683906" cy="1656187"/>
          </a:xfrm>
          <a:prstGeom prst="bentConnector3">
            <a:avLst>
              <a:gd name="adj1" fmla="val -637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6" name="TextBox 225"/>
          <p:cNvSpPr txBox="1"/>
          <p:nvPr/>
        </p:nvSpPr>
        <p:spPr>
          <a:xfrm>
            <a:off x="395535" y="436112"/>
            <a:ext cx="2736305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PIANO ECONOMICO-FINANZIARIO</a:t>
            </a:r>
            <a:endParaRPr lang="it-IT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73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93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Accenture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gianluca.imperiale</dc:creator>
  <cp:lastModifiedBy>Imperiale, Gianluca</cp:lastModifiedBy>
  <cp:revision>24</cp:revision>
  <dcterms:created xsi:type="dcterms:W3CDTF">2012-07-05T19:19:37Z</dcterms:created>
  <dcterms:modified xsi:type="dcterms:W3CDTF">2013-04-02T13:29:36Z</dcterms:modified>
</cp:coreProperties>
</file>